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9" r:id="rId4"/>
    <p:sldId id="258" r:id="rId5"/>
    <p:sldId id="272" r:id="rId6"/>
    <p:sldId id="260" r:id="rId7"/>
    <p:sldId id="261" r:id="rId8"/>
    <p:sldId id="262" r:id="rId9"/>
    <p:sldId id="263" r:id="rId10"/>
    <p:sldId id="264" r:id="rId11"/>
    <p:sldId id="265" r:id="rId12"/>
    <p:sldId id="266" r:id="rId13"/>
    <p:sldId id="267" r:id="rId14"/>
    <p:sldId id="268" r:id="rId15"/>
    <p:sldId id="269" r:id="rId16"/>
    <p:sldId id="276" r:id="rId17"/>
    <p:sldId id="273" r:id="rId18"/>
    <p:sldId id="274" r:id="rId19"/>
    <p:sldId id="275" r:id="rId20"/>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98"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4/7/2020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4/7/2020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4/7/2020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4/7/2020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828801"/>
            <a:ext cx="7772400" cy="1771650"/>
          </a:xfrm>
        </p:spPr>
        <p:txBody>
          <a:bodyPr>
            <a:normAutofit fontScale="90000"/>
          </a:bodyPr>
          <a:lstStyle/>
          <a:p>
            <a:r>
              <a:rPr lang="ru-RU" b="1" dirty="0" err="1" smtClean="0">
                <a:latin typeface="Times New Roman" pitchFamily="18" charset="0"/>
                <a:cs typeface="Times New Roman" pitchFamily="18" charset="0"/>
              </a:rPr>
              <a:t>Cпециальные</a:t>
            </a:r>
            <a:r>
              <a:rPr lang="ru-RU" b="1" dirty="0" smtClean="0">
                <a:latin typeface="Times New Roman" pitchFamily="18" charset="0"/>
                <a:cs typeface="Times New Roman" pitchFamily="18" charset="0"/>
              </a:rPr>
              <a:t> беговые упражнения в легкой атлетике</a:t>
            </a:r>
            <a:br>
              <a:rPr lang="ru-RU" b="1"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457200"/>
            <a:ext cx="8610600" cy="1200329"/>
          </a:xfrm>
          <a:prstGeom prst="rect">
            <a:avLst/>
          </a:prstGeom>
        </p:spPr>
        <p:txBody>
          <a:bodyPr wrap="square">
            <a:spAutoFit/>
          </a:bodyPr>
          <a:lstStyle/>
          <a:p>
            <a:pPr algn="just"/>
            <a:r>
              <a:rPr lang="ru-RU" dirty="0" smtClean="0">
                <a:latin typeface="Times New Roman" pitchFamily="18" charset="0"/>
                <a:cs typeface="Times New Roman" pitchFamily="18" charset="0"/>
              </a:rPr>
              <a:t>Многие помнят, что на занятиях по физической культуре часто давались упражнения под названием – </a:t>
            </a:r>
            <a:r>
              <a:rPr lang="ru-RU" b="1" dirty="0" smtClean="0">
                <a:latin typeface="Times New Roman" pitchFamily="18" charset="0"/>
                <a:cs typeface="Times New Roman" pitchFamily="18" charset="0"/>
              </a:rPr>
              <a:t>«Специальные беговые упражнения»</a:t>
            </a:r>
            <a:r>
              <a:rPr lang="ru-RU" dirty="0" smtClean="0">
                <a:latin typeface="Times New Roman" pitchFamily="18" charset="0"/>
                <a:cs typeface="Times New Roman" pitchFamily="18" charset="0"/>
              </a:rPr>
              <a:t> или сокращенно СБУ. Почему эти упражнения так важны для развития техники бега и физической формы и какие основные упражнения используются для этих целей, мы узнаем </a:t>
            </a:r>
            <a:r>
              <a:rPr lang="ru-RU" dirty="0" smtClean="0">
                <a:latin typeface="Times New Roman" pitchFamily="18" charset="0"/>
                <a:cs typeface="Times New Roman" pitchFamily="18" charset="0"/>
              </a:rPr>
              <a:t>на этом уроке.</a:t>
            </a:r>
            <a:endParaRPr lang="ru-RU" dirty="0">
              <a:latin typeface="Times New Roman" pitchFamily="18" charset="0"/>
              <a:cs typeface="Times New Roman" pitchFamily="18" charset="0"/>
            </a:endParaRPr>
          </a:p>
        </p:txBody>
      </p:sp>
      <p:sp>
        <p:nvSpPr>
          <p:cNvPr id="3" name="Прямоугольник 2"/>
          <p:cNvSpPr/>
          <p:nvPr/>
        </p:nvSpPr>
        <p:spPr>
          <a:xfrm>
            <a:off x="1143000" y="1828800"/>
            <a:ext cx="7010400" cy="646331"/>
          </a:xfrm>
          <a:prstGeom prst="rect">
            <a:avLst/>
          </a:prstGeom>
        </p:spPr>
        <p:txBody>
          <a:bodyPr wrap="square">
            <a:spAutoFit/>
          </a:bodyPr>
          <a:lstStyle/>
          <a:p>
            <a:r>
              <a:rPr lang="ru-RU" dirty="0" smtClean="0">
                <a:latin typeface="Times New Roman" pitchFamily="18" charset="0"/>
                <a:cs typeface="Times New Roman" pitchFamily="18" charset="0"/>
              </a:rPr>
              <a:t>В классификации физических нагрузок и физических упражнений есть два термина: </a:t>
            </a:r>
            <a:r>
              <a:rPr lang="ru-RU" b="1" dirty="0" smtClean="0">
                <a:latin typeface="Times New Roman" pitchFamily="18" charset="0"/>
                <a:cs typeface="Times New Roman" pitchFamily="18" charset="0"/>
              </a:rPr>
              <a:t>общие и специальные упражнения</a:t>
            </a:r>
            <a:r>
              <a:rPr lang="ru-RU" dirty="0" smtClean="0">
                <a:latin typeface="Times New Roman" pitchFamily="18" charset="0"/>
                <a:cs typeface="Times New Roman" pitchFamily="18" charset="0"/>
              </a:rPr>
              <a:t> или нагрузка.</a:t>
            </a:r>
            <a:endParaRPr lang="ru-RU" dirty="0">
              <a:latin typeface="Times New Roman" pitchFamily="18" charset="0"/>
              <a:cs typeface="Times New Roman" pitchFamily="18" charset="0"/>
            </a:endParaRPr>
          </a:p>
        </p:txBody>
      </p:sp>
      <p:sp>
        <p:nvSpPr>
          <p:cNvPr id="4" name="Прямоугольник 3"/>
          <p:cNvSpPr/>
          <p:nvPr/>
        </p:nvSpPr>
        <p:spPr>
          <a:xfrm>
            <a:off x="304800" y="2743200"/>
            <a:ext cx="4572000" cy="1077218"/>
          </a:xfrm>
          <a:prstGeom prst="rect">
            <a:avLst/>
          </a:prstGeom>
        </p:spPr>
        <p:txBody>
          <a:bodyPr wrap="square">
            <a:spAutoFit/>
          </a:bodyPr>
          <a:lstStyle/>
          <a:p>
            <a:pPr algn="just"/>
            <a:r>
              <a:rPr lang="ru-RU" sz="1600" b="1" dirty="0" smtClean="0">
                <a:latin typeface="Times New Roman" pitchFamily="18" charset="0"/>
                <a:cs typeface="Times New Roman" pitchFamily="18" charset="0"/>
              </a:rPr>
              <a:t>Общие упражнения </a:t>
            </a:r>
            <a:r>
              <a:rPr lang="ru-RU" sz="1600" dirty="0" smtClean="0">
                <a:latin typeface="Times New Roman" pitchFamily="18" charset="0"/>
                <a:cs typeface="Times New Roman" pitchFamily="18" charset="0"/>
              </a:rPr>
              <a:t>означает</a:t>
            </a:r>
            <a:r>
              <a:rPr lang="ru-RU" sz="1600" dirty="0" smtClean="0">
                <a:latin typeface="Times New Roman" pitchFamily="18" charset="0"/>
                <a:cs typeface="Times New Roman" pitchFamily="18" charset="0"/>
              </a:rPr>
              <a:t>, что упражнение или нагрузка даются для развития общей физической формы, то есть не связанной с определенным видом спорта</a:t>
            </a:r>
            <a:endParaRPr lang="ru-RU" sz="1600" dirty="0">
              <a:latin typeface="Times New Roman" pitchFamily="18" charset="0"/>
              <a:cs typeface="Times New Roman" pitchFamily="18" charset="0"/>
            </a:endParaRPr>
          </a:p>
        </p:txBody>
      </p:sp>
      <p:sp>
        <p:nvSpPr>
          <p:cNvPr id="5" name="Прямоугольник 4"/>
          <p:cNvSpPr/>
          <p:nvPr/>
        </p:nvSpPr>
        <p:spPr>
          <a:xfrm>
            <a:off x="4038600" y="3733800"/>
            <a:ext cx="4572000" cy="1569660"/>
          </a:xfrm>
          <a:prstGeom prst="rect">
            <a:avLst/>
          </a:prstGeom>
        </p:spPr>
        <p:txBody>
          <a:bodyPr>
            <a:spAutoFit/>
          </a:bodyPr>
          <a:lstStyle/>
          <a:p>
            <a:pPr algn="just"/>
            <a:r>
              <a:rPr lang="ru-RU" sz="1600" b="1" dirty="0" smtClean="0">
                <a:latin typeface="Times New Roman" pitchFamily="18" charset="0"/>
                <a:cs typeface="Times New Roman" pitchFamily="18" charset="0"/>
              </a:rPr>
              <a:t>Специальные упражнения </a:t>
            </a:r>
            <a:r>
              <a:rPr lang="ru-RU" sz="1600" dirty="0" smtClean="0">
                <a:latin typeface="Times New Roman" pitchFamily="18" charset="0"/>
                <a:cs typeface="Times New Roman" pitchFamily="18" charset="0"/>
              </a:rPr>
              <a:t>или нагрузка напротив воздействуют на те группы мышц, функциональные системы или же формируют двигательные умения и навыки, которые определяют успех в том виде спорта, которым мы занимаемся.</a:t>
            </a:r>
            <a:endParaRPr lang="ru-RU" sz="1600" dirty="0">
              <a:latin typeface="Times New Roman" pitchFamily="18" charset="0"/>
              <a:cs typeface="Times New Roman" pitchFamily="18" charset="0"/>
            </a:endParaRPr>
          </a:p>
        </p:txBody>
      </p:sp>
      <p:pic>
        <p:nvPicPr>
          <p:cNvPr id="27650" name="Picture 2" descr="https://sun9-59.userapi.com/c855020/v855020953/f1be3/sOcVzVE6L5A.jpg"/>
          <p:cNvPicPr>
            <a:picLocks noChangeAspect="1" noChangeArrowheads="1"/>
          </p:cNvPicPr>
          <p:nvPr/>
        </p:nvPicPr>
        <p:blipFill>
          <a:blip r:embed="rId2" cstate="print"/>
          <a:srcRect/>
          <a:stretch>
            <a:fillRect/>
          </a:stretch>
        </p:blipFill>
        <p:spPr bwMode="auto">
          <a:xfrm>
            <a:off x="1219200" y="3962400"/>
            <a:ext cx="1981200" cy="247752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381000"/>
            <a:ext cx="8458200" cy="4247317"/>
          </a:xfrm>
          <a:prstGeom prst="rect">
            <a:avLst/>
          </a:prstGeom>
        </p:spPr>
        <p:txBody>
          <a:bodyPr wrap="square">
            <a:spAutoFit/>
          </a:bodyPr>
          <a:lstStyle/>
          <a:p>
            <a:pPr algn="just"/>
            <a:r>
              <a:rPr lang="ru-RU" b="1" dirty="0" smtClean="0">
                <a:latin typeface="Times New Roman" pitchFamily="18" charset="0"/>
                <a:cs typeface="Times New Roman" pitchFamily="18" charset="0"/>
              </a:rPr>
              <a:t>Общие и специальные беговые упражнения</a:t>
            </a:r>
          </a:p>
          <a:p>
            <a:pPr algn="just"/>
            <a:r>
              <a:rPr lang="ru-RU" dirty="0" smtClean="0">
                <a:latin typeface="Times New Roman" pitchFamily="18" charset="0"/>
                <a:cs typeface="Times New Roman" pitchFamily="18" charset="0"/>
              </a:rPr>
              <a:t>В спорте, помимо СБУ, существуют </a:t>
            </a:r>
            <a:r>
              <a:rPr lang="ru-RU" b="1" dirty="0" smtClean="0">
                <a:latin typeface="Times New Roman" pitchFamily="18" charset="0"/>
                <a:cs typeface="Times New Roman" pitchFamily="18" charset="0"/>
              </a:rPr>
              <a:t>ОБУ</a:t>
            </a:r>
            <a:r>
              <a:rPr lang="ru-RU" dirty="0" smtClean="0">
                <a:latin typeface="Times New Roman" pitchFamily="18" charset="0"/>
                <a:cs typeface="Times New Roman" pitchFamily="18" charset="0"/>
              </a:rPr>
              <a:t> или общие специальные упражнения, которые выполняются спортсменами для гармоничного развития всех физических качеств. Так, если основной дистанцией атлета является бег на 100 метров, тогда ключевая работа будет выполняться на повышение скоростно-силовых качеств. Но для получения максимального результата необходимо развивать все физические качества и для этого существуют ОБУ. Зачастую ОБУ также применяется как способ разогреться и привести мышцы в тонус перед тренировкой.</a:t>
            </a:r>
          </a:p>
          <a:p>
            <a:pPr algn="just"/>
            <a:r>
              <a:rPr lang="ru-RU" dirty="0" smtClean="0">
                <a:latin typeface="Times New Roman" pitchFamily="18" charset="0"/>
                <a:cs typeface="Times New Roman" pitchFamily="18" charset="0"/>
              </a:rPr>
              <a:t> </a:t>
            </a:r>
          </a:p>
          <a:p>
            <a:pPr algn="just"/>
            <a:r>
              <a:rPr lang="ru-RU" dirty="0" smtClean="0">
                <a:latin typeface="Times New Roman" pitchFamily="18" charset="0"/>
                <a:cs typeface="Times New Roman" pitchFamily="18" charset="0"/>
              </a:rPr>
              <a:t>Существует </a:t>
            </a:r>
            <a:r>
              <a:rPr lang="ru-RU" dirty="0" smtClean="0">
                <a:latin typeface="Times New Roman" pitchFamily="18" charset="0"/>
                <a:cs typeface="Times New Roman" pitchFamily="18" charset="0"/>
              </a:rPr>
              <a:t>зависимость, при которой процент ОБУ и СБУ меняется в сторону второго при росте уровня бегуна. Таким образом СБУ выступает в роли упражнений узкой направленности, которые воздействуют на важнейшие качества спортсмена обязательно необходимые для успешных выступлений на соревнованиях.</a:t>
            </a:r>
          </a:p>
          <a:p>
            <a:r>
              <a:rPr lang="ru-RU" dirty="0" smtClean="0"/>
              <a:t/>
            </a:r>
            <a:br>
              <a:rPr lang="ru-RU" dirty="0" smtClean="0"/>
            </a:br>
            <a:endParaRPr lang="ru-RU" dirty="0"/>
          </a:p>
        </p:txBody>
      </p:sp>
      <p:pic>
        <p:nvPicPr>
          <p:cNvPr id="16386" name="Picture 2" descr="https://static.beautyinsider.ru/2016/09/IMG_0706.jpg"/>
          <p:cNvPicPr>
            <a:picLocks noChangeAspect="1" noChangeArrowheads="1"/>
          </p:cNvPicPr>
          <p:nvPr/>
        </p:nvPicPr>
        <p:blipFill>
          <a:blip r:embed="rId2" cstate="print"/>
          <a:srcRect/>
          <a:stretch>
            <a:fillRect/>
          </a:stretch>
        </p:blipFill>
        <p:spPr bwMode="auto">
          <a:xfrm>
            <a:off x="457200" y="4267200"/>
            <a:ext cx="2667000" cy="1778000"/>
          </a:xfrm>
          <a:prstGeom prst="rect">
            <a:avLst/>
          </a:prstGeom>
          <a:noFill/>
        </p:spPr>
      </p:pic>
      <p:pic>
        <p:nvPicPr>
          <p:cNvPr id="16388" name="Picture 4" descr="https://static.beautyinsider.ru/2016/09/IMG_0466-1024x682.jpg"/>
          <p:cNvPicPr>
            <a:picLocks noChangeAspect="1" noChangeArrowheads="1"/>
          </p:cNvPicPr>
          <p:nvPr/>
        </p:nvPicPr>
        <p:blipFill>
          <a:blip r:embed="rId3" cstate="print"/>
          <a:srcRect/>
          <a:stretch>
            <a:fillRect/>
          </a:stretch>
        </p:blipFill>
        <p:spPr bwMode="auto">
          <a:xfrm>
            <a:off x="3276600" y="4267200"/>
            <a:ext cx="2667000" cy="1776263"/>
          </a:xfrm>
          <a:prstGeom prst="rect">
            <a:avLst/>
          </a:prstGeom>
          <a:noFill/>
        </p:spPr>
      </p:pic>
      <p:pic>
        <p:nvPicPr>
          <p:cNvPr id="16390" name="Picture 6" descr="https://static.beautyinsider.ru/2016/09/IMG_0641.jpg"/>
          <p:cNvPicPr>
            <a:picLocks noChangeAspect="1" noChangeArrowheads="1"/>
          </p:cNvPicPr>
          <p:nvPr/>
        </p:nvPicPr>
        <p:blipFill>
          <a:blip r:embed="rId4" cstate="print"/>
          <a:srcRect/>
          <a:stretch>
            <a:fillRect/>
          </a:stretch>
        </p:blipFill>
        <p:spPr bwMode="auto">
          <a:xfrm>
            <a:off x="6096000" y="4267200"/>
            <a:ext cx="2628900" cy="17526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457200"/>
            <a:ext cx="4572000" cy="2031325"/>
          </a:xfrm>
          <a:prstGeom prst="rect">
            <a:avLst/>
          </a:prstGeom>
        </p:spPr>
        <p:txBody>
          <a:bodyPr>
            <a:spAutoFit/>
          </a:bodyPr>
          <a:lstStyle/>
          <a:p>
            <a:pPr algn="just"/>
            <a:r>
              <a:rPr lang="ru-RU" dirty="0" smtClean="0">
                <a:latin typeface="Times New Roman" pitchFamily="18" charset="0"/>
                <a:cs typeface="Times New Roman" pitchFamily="18" charset="0"/>
              </a:rPr>
              <a:t>Люди, которые просто увлекаются пробежками не выполняют разминку перед бегом и тому есть весомый аргумент – медленный бег и есть способ размяться. Но в процессе углубленного изучения каждый непременно сталкивается с таким понятием как специальные беговые </a:t>
            </a:r>
            <a:r>
              <a:rPr lang="ru-RU" dirty="0" smtClean="0">
                <a:latin typeface="Times New Roman" pitchFamily="18" charset="0"/>
                <a:cs typeface="Times New Roman" pitchFamily="18" charset="0"/>
              </a:rPr>
              <a:t>упражнения</a:t>
            </a:r>
            <a:endParaRPr lang="ru-RU" dirty="0">
              <a:latin typeface="Times New Roman" pitchFamily="18" charset="0"/>
              <a:cs typeface="Times New Roman" pitchFamily="18" charset="0"/>
            </a:endParaRPr>
          </a:p>
        </p:txBody>
      </p:sp>
      <p:pic>
        <p:nvPicPr>
          <p:cNvPr id="1026" name="Picture 2" descr="https://avatars.mds.yandex.net/get-pdb/1863838/5a5bc800-0b15-4aa6-b351-2bc6b9526239/s1200"/>
          <p:cNvPicPr>
            <a:picLocks noChangeAspect="1" noChangeArrowheads="1"/>
          </p:cNvPicPr>
          <p:nvPr/>
        </p:nvPicPr>
        <p:blipFill>
          <a:blip r:embed="rId2" cstate="print"/>
          <a:srcRect r="53582"/>
          <a:stretch>
            <a:fillRect/>
          </a:stretch>
        </p:blipFill>
        <p:spPr bwMode="auto">
          <a:xfrm>
            <a:off x="838200" y="2743200"/>
            <a:ext cx="2743200" cy="3324225"/>
          </a:xfrm>
          <a:prstGeom prst="rect">
            <a:avLst/>
          </a:prstGeom>
          <a:noFill/>
        </p:spPr>
      </p:pic>
      <p:sp>
        <p:nvSpPr>
          <p:cNvPr id="4" name="Прямоугольник 3"/>
          <p:cNvSpPr/>
          <p:nvPr/>
        </p:nvSpPr>
        <p:spPr>
          <a:xfrm>
            <a:off x="4038600" y="2438400"/>
            <a:ext cx="4572000" cy="3693319"/>
          </a:xfrm>
          <a:prstGeom prst="rect">
            <a:avLst/>
          </a:prstGeom>
        </p:spPr>
        <p:txBody>
          <a:bodyPr>
            <a:spAutoFit/>
          </a:bodyPr>
          <a:lstStyle/>
          <a:p>
            <a:pPr algn="just"/>
            <a:r>
              <a:rPr lang="ru-RU" dirty="0" smtClean="0">
                <a:latin typeface="Times New Roman" pitchFamily="18" charset="0"/>
                <a:cs typeface="Times New Roman" pitchFamily="18" charset="0"/>
              </a:rPr>
              <a:t>Специальные беговые упражнения – это комплекс упражнений, направленный на развитие тех физических качеств, которые являются основными при занятиях бегом. Иными словами, </a:t>
            </a:r>
            <a:r>
              <a:rPr lang="ru-RU" b="1" dirty="0" smtClean="0">
                <a:latin typeface="Times New Roman" pitchFamily="18" charset="0"/>
                <a:cs typeface="Times New Roman" pitchFamily="18" charset="0"/>
              </a:rPr>
              <a:t>СБУ</a:t>
            </a:r>
            <a:r>
              <a:rPr lang="ru-RU" dirty="0" smtClean="0">
                <a:latin typeface="Times New Roman" pitchFamily="18" charset="0"/>
                <a:cs typeface="Times New Roman" pitchFamily="18" charset="0"/>
              </a:rPr>
              <a:t> выполняет ту же роль, что набор упражнений для тренажерного зала.</a:t>
            </a:r>
          </a:p>
          <a:p>
            <a:pPr algn="just"/>
            <a:r>
              <a:rPr lang="ru-RU" dirty="0" smtClean="0">
                <a:latin typeface="Times New Roman" pitchFamily="18" charset="0"/>
                <a:cs typeface="Times New Roman" pitchFamily="18" charset="0"/>
              </a:rPr>
              <a:t>Помимо тренировки физических способностей, СБУ может выступать как средство освоения технических элементов. Поэтому опытные тренеры могут включить комплекс СБУ даже в разминку, и детально разобрать каждое движение спортсмена.</a:t>
            </a:r>
            <a:endParaRPr lang="ru-RU" dirty="0">
              <a:latin typeface="Times New Roman" pitchFamily="18" charset="0"/>
              <a:cs typeface="Times New Roman" pitchFamily="18" charset="0"/>
            </a:endParaRPr>
          </a:p>
        </p:txBody>
      </p:sp>
      <p:pic>
        <p:nvPicPr>
          <p:cNvPr id="1028" name="Picture 4" descr="https://cs-msk-fd-4.ykt2.ru/media/upload/video/2016/05/24/f5dd76f13186b3c37244381030833463/preview/editor.jpg"/>
          <p:cNvPicPr>
            <a:picLocks noChangeAspect="1" noChangeArrowheads="1"/>
          </p:cNvPicPr>
          <p:nvPr/>
        </p:nvPicPr>
        <p:blipFill>
          <a:blip r:embed="rId3" cstate="print"/>
          <a:srcRect l="27000" r="7750" b="4000"/>
          <a:stretch>
            <a:fillRect/>
          </a:stretch>
        </p:blipFill>
        <p:spPr bwMode="auto">
          <a:xfrm>
            <a:off x="5334000" y="228600"/>
            <a:ext cx="2667000" cy="220717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3400" y="304800"/>
            <a:ext cx="7620000" cy="5909310"/>
          </a:xfrm>
          <a:prstGeom prst="rect">
            <a:avLst/>
          </a:prstGeom>
        </p:spPr>
        <p:txBody>
          <a:bodyPr wrap="square">
            <a:spAutoFit/>
          </a:bodyPr>
          <a:lstStyle/>
          <a:p>
            <a:pPr algn="just" fontAlgn="base"/>
            <a:r>
              <a:rPr lang="ru-RU" dirty="0" smtClean="0">
                <a:latin typeface="Times New Roman" pitchFamily="18" charset="0"/>
                <a:cs typeface="Times New Roman" pitchFamily="18" charset="0"/>
              </a:rPr>
              <a:t>Специальные беговые упражнения могут использоваться в нескольких целях:</a:t>
            </a:r>
          </a:p>
          <a:p>
            <a:pPr algn="just" fontAlgn="base"/>
            <a:r>
              <a:rPr lang="ru-RU" b="1" dirty="0" smtClean="0">
                <a:latin typeface="Times New Roman" pitchFamily="18" charset="0"/>
                <a:cs typeface="Times New Roman" pitchFamily="18" charset="0"/>
              </a:rPr>
              <a:t>1. Во первых</a:t>
            </a:r>
            <a:r>
              <a:rPr lang="ru-RU" dirty="0" smtClean="0">
                <a:latin typeface="Times New Roman" pitchFamily="18" charset="0"/>
                <a:cs typeface="Times New Roman" pitchFamily="18" charset="0"/>
              </a:rPr>
              <a:t>, как часть разминки, для активации и разогрева целевых групп мышц. В таком случае суммарный объем и интенсивность специальных упражнений будет небольшим.</a:t>
            </a:r>
          </a:p>
          <a:p>
            <a:pPr algn="just" fontAlgn="base"/>
            <a:r>
              <a:rPr lang="ru-RU" b="1" dirty="0" smtClean="0">
                <a:latin typeface="Times New Roman" pitchFamily="18" charset="0"/>
                <a:cs typeface="Times New Roman" pitchFamily="18" charset="0"/>
              </a:rPr>
              <a:t>2. Во втором случае</a:t>
            </a:r>
            <a:r>
              <a:rPr lang="ru-RU" dirty="0" smtClean="0">
                <a:latin typeface="Times New Roman" pitchFamily="18" charset="0"/>
                <a:cs typeface="Times New Roman" pitchFamily="18" charset="0"/>
              </a:rPr>
              <a:t>, как средства исправления техники бега. Дозировка специальных упражнений в этом случае будет зависеть от того, на какой аспект техники идет воздействие. Если это исправление физических недостатков, то объем будет увеличен, а если же идет исправление структуры движений, то объем и интенсивность будут меньше, так как необходимо, чтобы занимающийся был достаточно свеж для формирования правильной техники.</a:t>
            </a:r>
          </a:p>
          <a:p>
            <a:pPr algn="just" fontAlgn="base"/>
            <a:r>
              <a:rPr lang="ru-RU" b="1" dirty="0" smtClean="0">
                <a:latin typeface="Times New Roman" pitchFamily="18" charset="0"/>
                <a:cs typeface="Times New Roman" pitchFamily="18" charset="0"/>
              </a:rPr>
              <a:t>3. В третьих</a:t>
            </a:r>
            <a:r>
              <a:rPr lang="ru-RU" dirty="0" smtClean="0">
                <a:latin typeface="Times New Roman" pitchFamily="18" charset="0"/>
                <a:cs typeface="Times New Roman" pitchFamily="18" charset="0"/>
              </a:rPr>
              <a:t>, специальные беговые упражнения можно использовать как средства специальной физической подготовки бегуна. В данном случае дозировка и интенсивность также будет отличаться в зависимости от того, на какое физическое качество идет развитие. Если мы, например, развиваем силовые качества с помощью упражнения «</a:t>
            </a:r>
            <a:r>
              <a:rPr lang="ru-RU" dirty="0" err="1" smtClean="0">
                <a:latin typeface="Times New Roman" pitchFamily="18" charset="0"/>
                <a:cs typeface="Times New Roman" pitchFamily="18" charset="0"/>
              </a:rPr>
              <a:t>Многоскоки</a:t>
            </a:r>
            <a:r>
              <a:rPr lang="ru-RU" dirty="0" smtClean="0">
                <a:latin typeface="Times New Roman" pitchFamily="18" charset="0"/>
                <a:cs typeface="Times New Roman" pitchFamily="18" charset="0"/>
              </a:rPr>
              <a:t>», то можем ограничится выполнением 10 прыжков с максимальной интенсивностью. А если же хотим развить силовую выносливость с помощью этого же упражнения, то соответственно снижаем интенсивность и увеличиваем количество прыжков, например, до 30-40 за один подход.</a:t>
            </a:r>
            <a:endParaRPr lang="ru-RU"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457200"/>
            <a:ext cx="8458200" cy="5355312"/>
          </a:xfrm>
          <a:prstGeom prst="rect">
            <a:avLst/>
          </a:prstGeom>
        </p:spPr>
        <p:txBody>
          <a:bodyPr wrap="square">
            <a:spAutoFit/>
          </a:bodyPr>
          <a:lstStyle/>
          <a:p>
            <a:pPr algn="just"/>
            <a:r>
              <a:rPr lang="ru-RU" dirty="0" smtClean="0">
                <a:latin typeface="Times New Roman" pitchFamily="18" charset="0"/>
                <a:cs typeface="Times New Roman" pitchFamily="18" charset="0"/>
              </a:rPr>
              <a:t>Всего существует </a:t>
            </a:r>
            <a:r>
              <a:rPr lang="ru-RU" b="1" dirty="0" smtClean="0">
                <a:latin typeface="Times New Roman" pitchFamily="18" charset="0"/>
                <a:cs typeface="Times New Roman" pitchFamily="18" charset="0"/>
              </a:rPr>
              <a:t>три задачи</a:t>
            </a:r>
            <a:r>
              <a:rPr lang="ru-RU" dirty="0" smtClean="0">
                <a:latin typeface="Times New Roman" pitchFamily="18" charset="0"/>
                <a:cs typeface="Times New Roman" pitchFamily="18" charset="0"/>
              </a:rPr>
              <a:t>, которые можно решить при помощи СБУ</a:t>
            </a:r>
            <a:r>
              <a:rPr lang="ru-RU" dirty="0" smtClean="0">
                <a:latin typeface="Times New Roman" pitchFamily="18" charset="0"/>
                <a:cs typeface="Times New Roman" pitchFamily="18" charset="0"/>
              </a:rPr>
              <a:t>:</a:t>
            </a:r>
          </a:p>
          <a:p>
            <a:pPr algn="just"/>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Если придерживаться низкой дозировки упражнений, то СБУ можно использовать как часть разминки для разогрева тех мышц, которые будут вовлечены в активную работу во время тренировки.</a:t>
            </a:r>
          </a:p>
          <a:p>
            <a:pPr algn="just"/>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Подобранный </a:t>
            </a:r>
            <a:r>
              <a:rPr lang="ru-RU" dirty="0" smtClean="0">
                <a:latin typeface="Times New Roman" pitchFamily="18" charset="0"/>
                <a:cs typeface="Times New Roman" pitchFamily="18" charset="0"/>
              </a:rPr>
              <a:t>комплекс специальных беговых упражнений может помочь при исправлении неточных движений или исправлении техники бега. Стоит отметить, что применение СБУ для корректировки техники должно происходить при низкой дозировке, так как каждый подход атлет должен выполнять именно на технику не преодолевая усталость.</a:t>
            </a:r>
          </a:p>
          <a:p>
            <a:pPr algn="just"/>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Задачей </a:t>
            </a:r>
            <a:r>
              <a:rPr lang="ru-RU" dirty="0" smtClean="0">
                <a:latin typeface="Times New Roman" pitchFamily="18" charset="0"/>
                <a:cs typeface="Times New Roman" pitchFamily="18" charset="0"/>
              </a:rPr>
              <a:t>СБУ может выступать тренировка конкретного физического качества, которое необходимо бегуну для улучшения спортивного результата. Например, если мы тренируем скоростно-силовые качества, то будем выполнять бег 30-60 или 100 метров продолжительностью 10 подходов в около максимальном темпе.</a:t>
            </a:r>
          </a:p>
          <a:p>
            <a:pPr algn="just"/>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Обычно </a:t>
            </a:r>
            <a:r>
              <a:rPr lang="ru-RU" dirty="0" smtClean="0">
                <a:latin typeface="Times New Roman" pitchFamily="18" charset="0"/>
                <a:cs typeface="Times New Roman" pitchFamily="18" charset="0"/>
              </a:rPr>
              <a:t>в тренировочном занятии решается до двух задач из трех предложенных. При этом 2 и 3 задачи не рекомендуется выполнять в процессе одной тренировки</a:t>
            </a:r>
            <a:endParaRPr lang="ru-RU"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304800"/>
            <a:ext cx="8305800" cy="1477328"/>
          </a:xfrm>
          <a:prstGeom prst="rect">
            <a:avLst/>
          </a:prstGeom>
        </p:spPr>
        <p:txBody>
          <a:bodyPr wrap="square">
            <a:spAutoFit/>
          </a:bodyPr>
          <a:lstStyle/>
          <a:p>
            <a:pPr algn="just"/>
            <a:r>
              <a:rPr lang="ru-RU" b="1" dirty="0" smtClean="0">
                <a:latin typeface="Times New Roman" pitchFamily="18" charset="0"/>
                <a:cs typeface="Times New Roman" pitchFamily="18" charset="0"/>
              </a:rPr>
              <a:t>9 специальных беговых упражнений</a:t>
            </a:r>
          </a:p>
          <a:p>
            <a:pPr algn="just"/>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Мы </a:t>
            </a:r>
            <a:r>
              <a:rPr lang="ru-RU" dirty="0" smtClean="0">
                <a:latin typeface="Times New Roman" pitchFamily="18" charset="0"/>
                <a:cs typeface="Times New Roman" pitchFamily="18" charset="0"/>
              </a:rPr>
              <a:t>предлагаем рассмотреть именно 9 упражнений, которые являются основными и используются бегунами по всему миру. Это своеобразная база, которую должен знать каждый бегун, нацеленный на результат в беге.</a:t>
            </a:r>
            <a:endParaRPr lang="ru-RU" dirty="0">
              <a:latin typeface="Times New Roman" pitchFamily="18" charset="0"/>
              <a:cs typeface="Times New Roman" pitchFamily="18" charset="0"/>
            </a:endParaRPr>
          </a:p>
        </p:txBody>
      </p:sp>
      <p:sp>
        <p:nvSpPr>
          <p:cNvPr id="3" name="Прямоугольник 2"/>
          <p:cNvSpPr/>
          <p:nvPr/>
        </p:nvSpPr>
        <p:spPr>
          <a:xfrm>
            <a:off x="1219200" y="1905001"/>
            <a:ext cx="7467600" cy="923330"/>
          </a:xfrm>
          <a:prstGeom prst="rect">
            <a:avLst/>
          </a:prstGeom>
        </p:spPr>
        <p:txBody>
          <a:bodyPr wrap="square">
            <a:spAutoFit/>
          </a:bodyPr>
          <a:lstStyle/>
          <a:p>
            <a:pPr algn="just"/>
            <a:r>
              <a:rPr lang="ru-RU" b="1" dirty="0" smtClean="0">
                <a:latin typeface="Times New Roman" pitchFamily="18" charset="0"/>
                <a:cs typeface="Times New Roman" pitchFamily="18" charset="0"/>
              </a:rPr>
              <a:t>Бег с высоким подниманием колен</a:t>
            </a:r>
            <a:r>
              <a:rPr lang="ru-RU" dirty="0" smtClean="0">
                <a:latin typeface="Times New Roman" pitchFamily="18" charset="0"/>
                <a:cs typeface="Times New Roman" pitchFamily="18" charset="0"/>
              </a:rPr>
              <a:t> – упражнение направлено на мышцы передней поверхности бедра, а за счет того, что оно выполняется на носках происходит дополнительное воздействие на мышцы голени.</a:t>
            </a:r>
            <a:endParaRPr lang="ru-RU" dirty="0">
              <a:latin typeface="Times New Roman" pitchFamily="18" charset="0"/>
              <a:cs typeface="Times New Roman" pitchFamily="18" charset="0"/>
            </a:endParaRPr>
          </a:p>
        </p:txBody>
      </p:sp>
      <p:pic>
        <p:nvPicPr>
          <p:cNvPr id="17410" name="Picture 2" descr="https://rulebody.ru/wp-content/uploads/2018/07/beg-na-meste-5b33326dbdbc5.jpeg"/>
          <p:cNvPicPr>
            <a:picLocks noChangeAspect="1" noChangeArrowheads="1"/>
          </p:cNvPicPr>
          <p:nvPr/>
        </p:nvPicPr>
        <p:blipFill>
          <a:blip r:embed="rId2" cstate="print"/>
          <a:srcRect/>
          <a:stretch>
            <a:fillRect/>
          </a:stretch>
        </p:blipFill>
        <p:spPr bwMode="auto">
          <a:xfrm>
            <a:off x="152400" y="3048000"/>
            <a:ext cx="3200400" cy="2784348"/>
          </a:xfrm>
          <a:prstGeom prst="rect">
            <a:avLst/>
          </a:prstGeom>
          <a:noFill/>
        </p:spPr>
      </p:pic>
      <p:sp>
        <p:nvSpPr>
          <p:cNvPr id="5" name="Прямоугольник 4"/>
          <p:cNvSpPr/>
          <p:nvPr/>
        </p:nvSpPr>
        <p:spPr>
          <a:xfrm>
            <a:off x="3429000" y="2895601"/>
            <a:ext cx="5486400" cy="3046988"/>
          </a:xfrm>
          <a:prstGeom prst="rect">
            <a:avLst/>
          </a:prstGeom>
        </p:spPr>
        <p:txBody>
          <a:bodyPr wrap="square">
            <a:spAutoFit/>
          </a:bodyPr>
          <a:lstStyle/>
          <a:p>
            <a:pPr algn="just"/>
            <a:r>
              <a:rPr lang="ru-RU" sz="1600" dirty="0" smtClean="0">
                <a:latin typeface="Times New Roman" pitchFamily="18" charset="0"/>
                <a:cs typeface="Times New Roman" pitchFamily="18" charset="0"/>
              </a:rPr>
              <a:t>Это упражнение поможет исправить распространенную ошибку, когда бедро поднимается недостаточно высоко. Дополнительно спортсмен привыкает к бегу на носках, что важно для коротких и средних дистанций.</a:t>
            </a:r>
          </a:p>
          <a:p>
            <a:pPr algn="just"/>
            <a:r>
              <a:rPr lang="ru-RU" sz="1600" i="1" dirty="0" smtClean="0">
                <a:latin typeface="Times New Roman" pitchFamily="18" charset="0"/>
                <a:cs typeface="Times New Roman" pitchFamily="18" charset="0"/>
              </a:rPr>
              <a:t>Выполнение:</a:t>
            </a:r>
            <a:endParaRPr lang="ru-RU" sz="1600" dirty="0" smtClean="0">
              <a:latin typeface="Times New Roman" pitchFamily="18" charset="0"/>
              <a:cs typeface="Times New Roman" pitchFamily="18" charset="0"/>
            </a:endParaRPr>
          </a:p>
          <a:p>
            <a:pPr algn="just"/>
            <a:r>
              <a:rPr lang="ru-RU" sz="1600" dirty="0" smtClean="0">
                <a:latin typeface="Times New Roman" pitchFamily="18" charset="0"/>
                <a:cs typeface="Times New Roman" pitchFamily="18" charset="0"/>
              </a:rPr>
              <a:t>Выполняя упражнение следите за спиной, которая должна быть без сутулостей, а туловище лишь слегка наклонено вперед. Руки согнуты в локтях на 45 градусов и работают разноименно с ногами. Колено поднимается до высоты при которой образует прямую линию с тазом или немного выше. При выполнении акцент делается на технике движений и лишь потом на интенсивности.</a:t>
            </a:r>
            <a:endParaRPr lang="ru-RU" sz="16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381000"/>
            <a:ext cx="4572000" cy="1477328"/>
          </a:xfrm>
          <a:prstGeom prst="rect">
            <a:avLst/>
          </a:prstGeom>
        </p:spPr>
        <p:txBody>
          <a:bodyPr>
            <a:spAutoFit/>
          </a:bodyPr>
          <a:lstStyle/>
          <a:p>
            <a:pPr algn="just"/>
            <a:r>
              <a:rPr lang="ru-RU" b="1" dirty="0" smtClean="0">
                <a:latin typeface="Times New Roman" pitchFamily="18" charset="0"/>
                <a:cs typeface="Times New Roman" pitchFamily="18" charset="0"/>
              </a:rPr>
              <a:t>2.Бег </a:t>
            </a:r>
            <a:r>
              <a:rPr lang="ru-RU" b="1" dirty="0" smtClean="0">
                <a:latin typeface="Times New Roman" pitchFamily="18" charset="0"/>
                <a:cs typeface="Times New Roman" pitchFamily="18" charset="0"/>
              </a:rPr>
              <a:t>с захлестыванием голени</a:t>
            </a:r>
            <a:r>
              <a:rPr lang="ru-RU" dirty="0" smtClean="0">
                <a:latin typeface="Times New Roman" pitchFamily="18" charset="0"/>
                <a:cs typeface="Times New Roman" pitchFamily="18" charset="0"/>
              </a:rPr>
              <a:t> – упражнение направлено на заднюю поверхность бедра. То есть в идеале должно выполняться до или после поднимания колен</a:t>
            </a:r>
            <a:endParaRPr lang="ru-RU" dirty="0">
              <a:latin typeface="Times New Roman" pitchFamily="18" charset="0"/>
              <a:cs typeface="Times New Roman" pitchFamily="18" charset="0"/>
            </a:endParaRPr>
          </a:p>
        </p:txBody>
      </p:sp>
      <p:pic>
        <p:nvPicPr>
          <p:cNvPr id="19460" name="Picture 4" descr="https://www.runnerclub.ru/wp-content/uploads/2016/01/beg-na-meste-e1457721953986.jpg"/>
          <p:cNvPicPr>
            <a:picLocks noChangeAspect="1" noChangeArrowheads="1"/>
          </p:cNvPicPr>
          <p:nvPr/>
        </p:nvPicPr>
        <p:blipFill>
          <a:blip r:embed="rId2" cstate="print"/>
          <a:srcRect l="48585"/>
          <a:stretch>
            <a:fillRect/>
          </a:stretch>
        </p:blipFill>
        <p:spPr bwMode="auto">
          <a:xfrm>
            <a:off x="533400" y="2133600"/>
            <a:ext cx="2822360" cy="3533776"/>
          </a:xfrm>
          <a:prstGeom prst="rect">
            <a:avLst/>
          </a:prstGeom>
          <a:noFill/>
        </p:spPr>
      </p:pic>
      <p:sp>
        <p:nvSpPr>
          <p:cNvPr id="5" name="Прямоугольник 4"/>
          <p:cNvSpPr/>
          <p:nvPr/>
        </p:nvSpPr>
        <p:spPr>
          <a:xfrm>
            <a:off x="3124200" y="1752600"/>
            <a:ext cx="5638800" cy="2308324"/>
          </a:xfrm>
          <a:prstGeom prst="rect">
            <a:avLst/>
          </a:prstGeom>
        </p:spPr>
        <p:txBody>
          <a:bodyPr wrap="square">
            <a:spAutoFit/>
          </a:bodyPr>
          <a:lstStyle/>
          <a:p>
            <a:pPr algn="just"/>
            <a:r>
              <a:rPr lang="ru-RU" i="1" dirty="0" smtClean="0">
                <a:latin typeface="Times New Roman" pitchFamily="18" charset="0"/>
                <a:cs typeface="Times New Roman" pitchFamily="18" charset="0"/>
              </a:rPr>
              <a:t>Выполнение:</a:t>
            </a:r>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Руки работают как в предыдущем упражнении. Взгляд устремлен на 5-10 метров вперед. Во время выполнения пятки должны слегка касаться ягодиц. Упражнение выполняется без постановки пятки на поверхность (на носках). Необходимо следить за точностью движений и лишь потом увеличивать их частоту.</a:t>
            </a:r>
            <a:endParaRPr lang="ru-RU" dirty="0">
              <a:latin typeface="Times New Roman" pitchFamily="18" charset="0"/>
              <a:cs typeface="Times New Roman" pitchFamily="18" charset="0"/>
            </a:endParaRPr>
          </a:p>
        </p:txBody>
      </p:sp>
      <p:pic>
        <p:nvPicPr>
          <p:cNvPr id="19462" name="Picture 6" descr="https://ds04.infourok.ru/uploads/ex/0a84/0002c9a3-18e8db08/hello_html_3e0dd17a.png"/>
          <p:cNvPicPr>
            <a:picLocks noChangeAspect="1" noChangeArrowheads="1"/>
          </p:cNvPicPr>
          <p:nvPr/>
        </p:nvPicPr>
        <p:blipFill>
          <a:blip r:embed="rId3" cstate="print"/>
          <a:srcRect/>
          <a:stretch>
            <a:fillRect/>
          </a:stretch>
        </p:blipFill>
        <p:spPr bwMode="auto">
          <a:xfrm>
            <a:off x="3733800" y="4038600"/>
            <a:ext cx="4352925" cy="219849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304800"/>
            <a:ext cx="8610600" cy="923330"/>
          </a:xfrm>
          <a:prstGeom prst="rect">
            <a:avLst/>
          </a:prstGeom>
        </p:spPr>
        <p:txBody>
          <a:bodyPr wrap="square">
            <a:spAutoFit/>
          </a:bodyPr>
          <a:lstStyle/>
          <a:p>
            <a:pPr algn="just"/>
            <a:r>
              <a:rPr lang="ru-RU" b="1" dirty="0" smtClean="0">
                <a:latin typeface="Times New Roman" pitchFamily="18" charset="0"/>
                <a:cs typeface="Times New Roman" pitchFamily="18" charset="0"/>
              </a:rPr>
              <a:t>3. Перекаты </a:t>
            </a:r>
            <a:r>
              <a:rPr lang="ru-RU" b="1" dirty="0" smtClean="0">
                <a:latin typeface="Times New Roman" pitchFamily="18" charset="0"/>
                <a:cs typeface="Times New Roman" pitchFamily="18" charset="0"/>
              </a:rPr>
              <a:t>с пятки на носок</a:t>
            </a:r>
            <a:r>
              <a:rPr lang="ru-RU" dirty="0" smtClean="0">
                <a:latin typeface="Times New Roman" pitchFamily="18" charset="0"/>
                <a:cs typeface="Times New Roman" pitchFamily="18" charset="0"/>
              </a:rPr>
              <a:t> – упражнение разминает мышцы и связки стопы, а также ахиллово сухожилие. Дополнительно происходит сокращение мышц бедра и голени.</a:t>
            </a:r>
            <a:endParaRPr lang="ru-RU" dirty="0">
              <a:latin typeface="Times New Roman" pitchFamily="18" charset="0"/>
              <a:cs typeface="Times New Roman" pitchFamily="18" charset="0"/>
            </a:endParaRPr>
          </a:p>
        </p:txBody>
      </p:sp>
      <p:pic>
        <p:nvPicPr>
          <p:cNvPr id="20482" name="Picture 2" descr="https://www.championnet.ru/spree/products/50628/original/article_pics4.jpg"/>
          <p:cNvPicPr>
            <a:picLocks noChangeAspect="1" noChangeArrowheads="1"/>
          </p:cNvPicPr>
          <p:nvPr/>
        </p:nvPicPr>
        <p:blipFill>
          <a:blip r:embed="rId2" cstate="print"/>
          <a:srcRect/>
          <a:stretch>
            <a:fillRect/>
          </a:stretch>
        </p:blipFill>
        <p:spPr bwMode="auto">
          <a:xfrm>
            <a:off x="685800" y="1295400"/>
            <a:ext cx="7611740" cy="3230026"/>
          </a:xfrm>
          <a:prstGeom prst="rect">
            <a:avLst/>
          </a:prstGeom>
          <a:noFill/>
        </p:spPr>
      </p:pic>
      <p:sp>
        <p:nvSpPr>
          <p:cNvPr id="4" name="Прямоугольник 3"/>
          <p:cNvSpPr/>
          <p:nvPr/>
        </p:nvSpPr>
        <p:spPr>
          <a:xfrm>
            <a:off x="685800" y="4724400"/>
            <a:ext cx="7696200" cy="1477328"/>
          </a:xfrm>
          <a:prstGeom prst="rect">
            <a:avLst/>
          </a:prstGeom>
        </p:spPr>
        <p:txBody>
          <a:bodyPr wrap="square">
            <a:spAutoFit/>
          </a:bodyPr>
          <a:lstStyle/>
          <a:p>
            <a:pPr algn="just"/>
            <a:r>
              <a:rPr lang="ru-RU" i="1" dirty="0" smtClean="0">
                <a:latin typeface="Times New Roman" pitchFamily="18" charset="0"/>
                <a:cs typeface="Times New Roman" pitchFamily="18" charset="0"/>
              </a:rPr>
              <a:t>Выполнение:</a:t>
            </a:r>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Суть упражнения заключается в неспешном поочередном перекатывании с пятки на носок. При этом необходимо делать акцент на носке, стараясь подняться максимально высоко. Выполнять можно в достаточно быстром темпе, но изначально обязательно “распробуйте” </a:t>
            </a:r>
            <a:r>
              <a:rPr lang="ru-RU" dirty="0" smtClean="0">
                <a:latin typeface="Times New Roman" pitchFamily="18" charset="0"/>
                <a:cs typeface="Times New Roman" pitchFamily="18" charset="0"/>
              </a:rPr>
              <a:t>упражнение</a:t>
            </a:r>
            <a:endParaRPr lang="ru-RU"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9600" y="457200"/>
            <a:ext cx="7924800" cy="923330"/>
          </a:xfrm>
          <a:prstGeom prst="rect">
            <a:avLst/>
          </a:prstGeom>
        </p:spPr>
        <p:txBody>
          <a:bodyPr wrap="square">
            <a:spAutoFit/>
          </a:bodyPr>
          <a:lstStyle/>
          <a:p>
            <a:r>
              <a:rPr lang="ru-RU" b="1" dirty="0" smtClean="0">
                <a:latin typeface="Times New Roman" pitchFamily="18" charset="0"/>
                <a:cs typeface="Times New Roman" pitchFamily="18" charset="0"/>
              </a:rPr>
              <a:t>4.Многоскоки</a:t>
            </a:r>
            <a:r>
              <a:rPr lang="ru-RU" dirty="0" smtClean="0">
                <a:latin typeface="Times New Roman" pitchFamily="18" charset="0"/>
                <a:cs typeface="Times New Roman" pitchFamily="18" charset="0"/>
              </a:rPr>
              <a:t> – это прыжки с ноги на ногу с акцентом на длину, которые призваны размять (а при длительном повторении укрепить) четырехглавую бедренную и трехглавую голеностопную мышцы.</a:t>
            </a:r>
            <a:endParaRPr lang="ru-RU" dirty="0">
              <a:latin typeface="Times New Roman" pitchFamily="18" charset="0"/>
              <a:cs typeface="Times New Roman" pitchFamily="18" charset="0"/>
            </a:endParaRPr>
          </a:p>
        </p:txBody>
      </p:sp>
      <p:pic>
        <p:nvPicPr>
          <p:cNvPr id="21506" name="Picture 2" descr="https://runetmir.com/sportnorm/wp-content/uploads/2019/01/mnogoskoki.jpg"/>
          <p:cNvPicPr>
            <a:picLocks noChangeAspect="1" noChangeArrowheads="1"/>
          </p:cNvPicPr>
          <p:nvPr/>
        </p:nvPicPr>
        <p:blipFill>
          <a:blip r:embed="rId2" cstate="print"/>
          <a:srcRect/>
          <a:stretch>
            <a:fillRect/>
          </a:stretch>
        </p:blipFill>
        <p:spPr bwMode="auto">
          <a:xfrm>
            <a:off x="1676400" y="1524000"/>
            <a:ext cx="5475478" cy="2761659"/>
          </a:xfrm>
          <a:prstGeom prst="rect">
            <a:avLst/>
          </a:prstGeom>
          <a:noFill/>
        </p:spPr>
      </p:pic>
      <p:sp>
        <p:nvSpPr>
          <p:cNvPr id="4" name="Прямоугольник 3"/>
          <p:cNvSpPr/>
          <p:nvPr/>
        </p:nvSpPr>
        <p:spPr>
          <a:xfrm>
            <a:off x="457200" y="4495800"/>
            <a:ext cx="8001000" cy="1754326"/>
          </a:xfrm>
          <a:prstGeom prst="rect">
            <a:avLst/>
          </a:prstGeom>
        </p:spPr>
        <p:txBody>
          <a:bodyPr wrap="square">
            <a:spAutoFit/>
          </a:bodyPr>
          <a:lstStyle/>
          <a:p>
            <a:pPr algn="just"/>
            <a:r>
              <a:rPr lang="ru-RU" i="1" dirty="0" smtClean="0">
                <a:latin typeface="Times New Roman" pitchFamily="18" charset="0"/>
                <a:cs typeface="Times New Roman" pitchFamily="18" charset="0"/>
              </a:rPr>
              <a:t>Выполнение:</a:t>
            </a:r>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Если перекаты с пятки на носок дались без особых трудностей, тогда освоить подскоки не составит никаких проблем. В сущности, выполняется такой же перекат с пятки на носок, но движение заканчивается несильным отталкиванием вверх. Для лучшего толчка при постановке стопы необходимо слегка согнуть ногу в коленном суставе, что создаст эффект пружины</a:t>
            </a:r>
            <a:r>
              <a:rPr lang="ru-RU" dirty="0" smtClean="0"/>
              <a:t>.</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5800" y="381000"/>
            <a:ext cx="7924800" cy="646331"/>
          </a:xfrm>
          <a:prstGeom prst="rect">
            <a:avLst/>
          </a:prstGeom>
        </p:spPr>
        <p:txBody>
          <a:bodyPr wrap="square">
            <a:spAutoFit/>
          </a:bodyPr>
          <a:lstStyle/>
          <a:p>
            <a:r>
              <a:rPr lang="ru-RU" b="1" dirty="0" smtClean="0">
                <a:latin typeface="Times New Roman" pitchFamily="18" charset="0"/>
                <a:cs typeface="Times New Roman" pitchFamily="18" charset="0"/>
              </a:rPr>
              <a:t>5. Бег </a:t>
            </a:r>
            <a:r>
              <a:rPr lang="ru-RU" b="1" dirty="0" smtClean="0">
                <a:latin typeface="Times New Roman" pitchFamily="18" charset="0"/>
                <a:cs typeface="Times New Roman" pitchFamily="18" charset="0"/>
              </a:rPr>
              <a:t>на прямых ногах</a:t>
            </a:r>
            <a:r>
              <a:rPr lang="ru-RU" dirty="0" smtClean="0">
                <a:latin typeface="Times New Roman" pitchFamily="18" charset="0"/>
                <a:cs typeface="Times New Roman" pitchFamily="18" charset="0"/>
              </a:rPr>
              <a:t> является упражнением, которое может быть похоже на статическое в отношении мышц бедра и голени.</a:t>
            </a:r>
            <a:endParaRPr lang="ru-RU" dirty="0">
              <a:latin typeface="Times New Roman" pitchFamily="18" charset="0"/>
              <a:cs typeface="Times New Roman" pitchFamily="18" charset="0"/>
            </a:endParaRPr>
          </a:p>
        </p:txBody>
      </p:sp>
      <p:pic>
        <p:nvPicPr>
          <p:cNvPr id="22530" name="Picture 2" descr="https://fiteria.ru/images/zahlest-2.jpg"/>
          <p:cNvPicPr>
            <a:picLocks noChangeAspect="1" noChangeArrowheads="1"/>
          </p:cNvPicPr>
          <p:nvPr/>
        </p:nvPicPr>
        <p:blipFill>
          <a:blip r:embed="rId2" cstate="print"/>
          <a:srcRect/>
          <a:stretch>
            <a:fillRect/>
          </a:stretch>
        </p:blipFill>
        <p:spPr bwMode="auto">
          <a:xfrm>
            <a:off x="1219200" y="1219200"/>
            <a:ext cx="2828544" cy="2209800"/>
          </a:xfrm>
          <a:prstGeom prst="rect">
            <a:avLst/>
          </a:prstGeom>
          <a:noFill/>
        </p:spPr>
      </p:pic>
      <p:pic>
        <p:nvPicPr>
          <p:cNvPr id="22532" name="Picture 4" descr="https://i.ytimg.com/vi/ok7A77qlnZQ/maxresdefault.jpg"/>
          <p:cNvPicPr>
            <a:picLocks noChangeAspect="1" noChangeArrowheads="1"/>
          </p:cNvPicPr>
          <p:nvPr/>
        </p:nvPicPr>
        <p:blipFill>
          <a:blip r:embed="rId3" cstate="print"/>
          <a:srcRect/>
          <a:stretch>
            <a:fillRect/>
          </a:stretch>
        </p:blipFill>
        <p:spPr bwMode="auto">
          <a:xfrm>
            <a:off x="4343400" y="1219200"/>
            <a:ext cx="3945466" cy="2219325"/>
          </a:xfrm>
          <a:prstGeom prst="rect">
            <a:avLst/>
          </a:prstGeom>
          <a:noFill/>
        </p:spPr>
      </p:pic>
      <p:sp>
        <p:nvSpPr>
          <p:cNvPr id="6" name="Прямоугольник 5"/>
          <p:cNvSpPr/>
          <p:nvPr/>
        </p:nvSpPr>
        <p:spPr>
          <a:xfrm>
            <a:off x="838200" y="3657600"/>
            <a:ext cx="7696200" cy="2031325"/>
          </a:xfrm>
          <a:prstGeom prst="rect">
            <a:avLst/>
          </a:prstGeom>
        </p:spPr>
        <p:txBody>
          <a:bodyPr wrap="square">
            <a:spAutoFit/>
          </a:bodyPr>
          <a:lstStyle/>
          <a:p>
            <a:pPr algn="just"/>
            <a:r>
              <a:rPr lang="ru-RU" i="1" dirty="0" smtClean="0">
                <a:latin typeface="Times New Roman" pitchFamily="18" charset="0"/>
                <a:cs typeface="Times New Roman" pitchFamily="18" charset="0"/>
              </a:rPr>
              <a:t>Выполнение</a:t>
            </a:r>
            <a:r>
              <a:rPr lang="ru-RU" i="1" dirty="0" smtClean="0">
                <a:latin typeface="Times New Roman" pitchFamily="18" charset="0"/>
                <a:cs typeface="Times New Roman" pitchFamily="18" charset="0"/>
              </a:rPr>
              <a:t>:</a:t>
            </a:r>
          </a:p>
          <a:p>
            <a:pPr algn="just"/>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Руки согнуты в локтях и работают аналогично бегу. Бег происходит полностью на прямых ногах и с вытянутым носком. Постановка стопы осуществляется “плашмя”. Для эффективного продвижения необходимо выполнять максимально быстрое отталкивание толчковой ногой от поверхности.</a:t>
            </a:r>
            <a:endParaRPr lang="ru-RU"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5800" y="457200"/>
            <a:ext cx="7924800" cy="1200329"/>
          </a:xfrm>
          <a:prstGeom prst="rect">
            <a:avLst/>
          </a:prstGeom>
        </p:spPr>
        <p:txBody>
          <a:bodyPr wrap="square">
            <a:spAutoFit/>
          </a:bodyPr>
          <a:lstStyle/>
          <a:p>
            <a:pPr algn="just"/>
            <a:r>
              <a:rPr lang="ru-RU" b="1" dirty="0" smtClean="0">
                <a:latin typeface="Times New Roman" pitchFamily="18" charset="0"/>
                <a:cs typeface="Times New Roman" pitchFamily="18" charset="0"/>
              </a:rPr>
              <a:t>6. Бег </a:t>
            </a:r>
            <a:r>
              <a:rPr lang="ru-RU" b="1" dirty="0" smtClean="0">
                <a:latin typeface="Times New Roman" pitchFamily="18" charset="0"/>
                <a:cs typeface="Times New Roman" pitchFamily="18" charset="0"/>
              </a:rPr>
              <a:t>спиной вперед</a:t>
            </a:r>
            <a:r>
              <a:rPr lang="ru-RU" dirty="0" smtClean="0">
                <a:latin typeface="Times New Roman" pitchFamily="18" charset="0"/>
                <a:cs typeface="Times New Roman" pitchFamily="18" charset="0"/>
              </a:rPr>
              <a:t> используется для улучшения координационных способностей, поскольку вынуждает организм действовать при необычных обстоятельствах. Тренируется периферийное зрение, а также укрепляются мышцы ног и спины</a:t>
            </a:r>
            <a:r>
              <a:rPr lang="ru-RU" dirty="0" smtClean="0"/>
              <a:t>.</a:t>
            </a:r>
            <a:endParaRPr lang="ru-RU" dirty="0"/>
          </a:p>
        </p:txBody>
      </p:sp>
      <p:pic>
        <p:nvPicPr>
          <p:cNvPr id="23554" name="Picture 2" descr="https://folkextreme.ru/wp-content/uploads/2019/12/beg-spinoy-vpered-6.jpg"/>
          <p:cNvPicPr>
            <a:picLocks noChangeAspect="1" noChangeArrowheads="1"/>
          </p:cNvPicPr>
          <p:nvPr/>
        </p:nvPicPr>
        <p:blipFill>
          <a:blip r:embed="rId2" cstate="print"/>
          <a:srcRect/>
          <a:stretch>
            <a:fillRect/>
          </a:stretch>
        </p:blipFill>
        <p:spPr bwMode="auto">
          <a:xfrm>
            <a:off x="1066800" y="1676400"/>
            <a:ext cx="2729858" cy="2362200"/>
          </a:xfrm>
          <a:prstGeom prst="rect">
            <a:avLst/>
          </a:prstGeom>
          <a:noFill/>
        </p:spPr>
      </p:pic>
      <p:pic>
        <p:nvPicPr>
          <p:cNvPr id="23556" name="Picture 4" descr="https://avatars.mds.yandex.net/get-zen_doc/60808/pub_5ccfc64e9680af00b2c7e84c_5ccfc730ffaa2300b352f06f/scale_1200"/>
          <p:cNvPicPr>
            <a:picLocks noChangeAspect="1" noChangeArrowheads="1"/>
          </p:cNvPicPr>
          <p:nvPr/>
        </p:nvPicPr>
        <p:blipFill>
          <a:blip r:embed="rId3" cstate="print"/>
          <a:srcRect/>
          <a:stretch>
            <a:fillRect/>
          </a:stretch>
        </p:blipFill>
        <p:spPr bwMode="auto">
          <a:xfrm>
            <a:off x="4038600" y="1676400"/>
            <a:ext cx="4648200" cy="2324100"/>
          </a:xfrm>
          <a:prstGeom prst="rect">
            <a:avLst/>
          </a:prstGeom>
          <a:noFill/>
        </p:spPr>
      </p:pic>
      <p:sp>
        <p:nvSpPr>
          <p:cNvPr id="5" name="Прямоугольник 4"/>
          <p:cNvSpPr/>
          <p:nvPr/>
        </p:nvSpPr>
        <p:spPr>
          <a:xfrm>
            <a:off x="381000" y="4267200"/>
            <a:ext cx="8458200" cy="1754326"/>
          </a:xfrm>
          <a:prstGeom prst="rect">
            <a:avLst/>
          </a:prstGeom>
        </p:spPr>
        <p:txBody>
          <a:bodyPr wrap="square">
            <a:spAutoFit/>
          </a:bodyPr>
          <a:lstStyle/>
          <a:p>
            <a:pPr algn="just"/>
            <a:r>
              <a:rPr lang="ru-RU" i="1" dirty="0" smtClean="0">
                <a:latin typeface="Times New Roman" pitchFamily="18" charset="0"/>
                <a:cs typeface="Times New Roman" pitchFamily="18" charset="0"/>
              </a:rPr>
              <a:t>Выполнение:</a:t>
            </a:r>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Встаньте спиной к беговой дорожке. Согнув ногу отведите ее назад и поставьте на носок. Выполните отталкивание и повторите тоже другой ногой. Контролируйте силу отталкивания. Если выполнить слишком сильный толчок, то можно потерять равновесие и упасть. Во время выполнения смотрите через левое и правое плечо для предотвращения столкновения с бегущим навстречу спортсменом.</a:t>
            </a:r>
            <a:endParaRPr lang="ru-RU"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381000"/>
            <a:ext cx="8382000" cy="1200329"/>
          </a:xfrm>
          <a:prstGeom prst="rect">
            <a:avLst/>
          </a:prstGeom>
        </p:spPr>
        <p:txBody>
          <a:bodyPr wrap="square">
            <a:spAutoFit/>
          </a:bodyPr>
          <a:lstStyle/>
          <a:p>
            <a:pPr algn="just"/>
            <a:r>
              <a:rPr lang="ru-RU" b="1" dirty="0" smtClean="0">
                <a:latin typeface="Times New Roman" pitchFamily="18" charset="0"/>
                <a:cs typeface="Times New Roman" pitchFamily="18" charset="0"/>
              </a:rPr>
              <a:t>7. </a:t>
            </a:r>
            <a:r>
              <a:rPr lang="ru-RU" b="1" dirty="0" smtClean="0">
                <a:latin typeface="Times New Roman" pitchFamily="18" charset="0"/>
                <a:cs typeface="Times New Roman" pitchFamily="18" charset="0"/>
              </a:rPr>
              <a:t>Бег </a:t>
            </a:r>
            <a:r>
              <a:rPr lang="ru-RU" b="1" dirty="0" err="1" smtClean="0">
                <a:latin typeface="Times New Roman" pitchFamily="18" charset="0"/>
                <a:cs typeface="Times New Roman" pitchFamily="18" charset="0"/>
              </a:rPr>
              <a:t>скрестным</a:t>
            </a:r>
            <a:r>
              <a:rPr lang="ru-RU" b="1" dirty="0" smtClean="0">
                <a:latin typeface="Times New Roman" pitchFamily="18" charset="0"/>
                <a:cs typeface="Times New Roman" pitchFamily="18" charset="0"/>
              </a:rPr>
              <a:t> шагом</a:t>
            </a:r>
            <a:r>
              <a:rPr lang="ru-RU" dirty="0" smtClean="0">
                <a:latin typeface="Times New Roman" pitchFamily="18" charset="0"/>
                <a:cs typeface="Times New Roman" pitchFamily="18" charset="0"/>
              </a:rPr>
              <a:t> включает в активную работу сразу несколько мышечных групп: спина, тазовые мышцы, а также мышцы бедер, голени и свода стоп.  включает в активную работу сразу несколько мышечных групп: спина, тазовые мышцы, а также мышцы бедер, голени и свода стоп.</a:t>
            </a:r>
            <a:endParaRPr lang="ru-RU" dirty="0">
              <a:latin typeface="Times New Roman" pitchFamily="18" charset="0"/>
              <a:cs typeface="Times New Roman" pitchFamily="18" charset="0"/>
            </a:endParaRPr>
          </a:p>
        </p:txBody>
      </p:sp>
      <p:pic>
        <p:nvPicPr>
          <p:cNvPr id="24578" name="Picture 2" descr="https://ds04.infourok.ru/uploads/ex/1253/00198dc2-dba28b72/hello_html_m545884ee.jpg"/>
          <p:cNvPicPr>
            <a:picLocks noChangeAspect="1" noChangeArrowheads="1"/>
          </p:cNvPicPr>
          <p:nvPr/>
        </p:nvPicPr>
        <p:blipFill>
          <a:blip r:embed="rId2" cstate="print"/>
          <a:srcRect/>
          <a:stretch>
            <a:fillRect/>
          </a:stretch>
        </p:blipFill>
        <p:spPr bwMode="auto">
          <a:xfrm>
            <a:off x="381000" y="1600200"/>
            <a:ext cx="2838450" cy="2552700"/>
          </a:xfrm>
          <a:prstGeom prst="rect">
            <a:avLst/>
          </a:prstGeom>
          <a:noFill/>
        </p:spPr>
      </p:pic>
      <p:pic>
        <p:nvPicPr>
          <p:cNvPr id="24580" name="Picture 4" descr="http://sportfiction.ru/upload/medialibrary/6f0/25.jpg"/>
          <p:cNvPicPr>
            <a:picLocks noChangeAspect="1" noChangeArrowheads="1"/>
          </p:cNvPicPr>
          <p:nvPr/>
        </p:nvPicPr>
        <p:blipFill>
          <a:blip r:embed="rId3" cstate="print"/>
          <a:srcRect/>
          <a:stretch>
            <a:fillRect/>
          </a:stretch>
        </p:blipFill>
        <p:spPr bwMode="auto">
          <a:xfrm>
            <a:off x="3733800" y="1676400"/>
            <a:ext cx="5029200" cy="2394360"/>
          </a:xfrm>
          <a:prstGeom prst="rect">
            <a:avLst/>
          </a:prstGeom>
          <a:noFill/>
        </p:spPr>
      </p:pic>
      <p:sp>
        <p:nvSpPr>
          <p:cNvPr id="5" name="Прямоугольник 4"/>
          <p:cNvSpPr/>
          <p:nvPr/>
        </p:nvSpPr>
        <p:spPr>
          <a:xfrm>
            <a:off x="457200" y="4114800"/>
            <a:ext cx="8305800" cy="2308324"/>
          </a:xfrm>
          <a:prstGeom prst="rect">
            <a:avLst/>
          </a:prstGeom>
        </p:spPr>
        <p:txBody>
          <a:bodyPr wrap="square">
            <a:spAutoFit/>
          </a:bodyPr>
          <a:lstStyle/>
          <a:p>
            <a:r>
              <a:rPr lang="ru-RU" i="1" dirty="0" smtClean="0">
                <a:latin typeface="Times New Roman" pitchFamily="18" charset="0"/>
                <a:cs typeface="Times New Roman" pitchFamily="18" charset="0"/>
              </a:rPr>
              <a:t>Выполнение:</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Упражнение выполняется правым и левым боком поочередно. Руки вытянуты вперед и в процессе выполнения остаются не подвижны, так как работают только туловище и ноги.</a:t>
            </a:r>
          </a:p>
          <a:p>
            <a:r>
              <a:rPr lang="ru-RU" dirty="0" smtClean="0">
                <a:latin typeface="Times New Roman" pitchFamily="18" charset="0"/>
                <a:cs typeface="Times New Roman" pitchFamily="18" charset="0"/>
              </a:rPr>
              <a:t>Встаньте боком к дорожке и выполните шаг левой в левую сторону, после чего правой ногой выполните движение за левую ногу. Далее выполните шаг левой в левую сторону, а затем шаг правой, но уже вперед левой ноги. Упражнение выполняется исключительно на носках.</a:t>
            </a:r>
            <a:endParaRPr lang="ru-RU"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381000"/>
            <a:ext cx="8305800" cy="1200329"/>
          </a:xfrm>
          <a:prstGeom prst="rect">
            <a:avLst/>
          </a:prstGeom>
        </p:spPr>
        <p:txBody>
          <a:bodyPr wrap="square">
            <a:spAutoFit/>
          </a:bodyPr>
          <a:lstStyle/>
          <a:p>
            <a:pPr algn="just"/>
            <a:r>
              <a:rPr lang="ru-RU" b="1" dirty="0" smtClean="0">
                <a:latin typeface="Times New Roman" pitchFamily="18" charset="0"/>
                <a:cs typeface="Times New Roman" pitchFamily="18" charset="0"/>
              </a:rPr>
              <a:t>8.Велосипед</a:t>
            </a:r>
            <a:r>
              <a:rPr lang="ru-RU" dirty="0" smtClean="0">
                <a:latin typeface="Times New Roman" pitchFamily="18" charset="0"/>
                <a:cs typeface="Times New Roman" pitchFamily="18" charset="0"/>
              </a:rPr>
              <a:t> или </a:t>
            </a:r>
            <a:r>
              <a:rPr lang="ru-RU" b="1" dirty="0" smtClean="0">
                <a:latin typeface="Times New Roman" pitchFamily="18" charset="0"/>
                <a:cs typeface="Times New Roman" pitchFamily="18" charset="0"/>
              </a:rPr>
              <a:t>бег колесом</a:t>
            </a:r>
            <a:r>
              <a:rPr lang="ru-RU" dirty="0" smtClean="0">
                <a:latin typeface="Times New Roman" pitchFamily="18" charset="0"/>
                <a:cs typeface="Times New Roman" pitchFamily="18" charset="0"/>
              </a:rPr>
              <a:t> является особенным упражнением в легкой атлетике поскольку почти полностью соответствует движениям, которые происходят во время бега. Оно похоже на бег с подниманием колен, но в данном случае движения выполняются более длительный период, а высота колена выше.</a:t>
            </a:r>
            <a:endParaRPr lang="ru-RU" dirty="0">
              <a:latin typeface="Times New Roman" pitchFamily="18" charset="0"/>
              <a:cs typeface="Times New Roman" pitchFamily="18" charset="0"/>
            </a:endParaRPr>
          </a:p>
        </p:txBody>
      </p:sp>
      <p:pic>
        <p:nvPicPr>
          <p:cNvPr id="25602" name="Picture 2" descr="https://sun9-15.userapi.com/c543604/u193048953/video/x_52839d01.jpg"/>
          <p:cNvPicPr>
            <a:picLocks noChangeAspect="1" noChangeArrowheads="1"/>
          </p:cNvPicPr>
          <p:nvPr/>
        </p:nvPicPr>
        <p:blipFill>
          <a:blip r:embed="rId2" cstate="print"/>
          <a:srcRect t="8081" r="3030" b="11111"/>
          <a:stretch>
            <a:fillRect/>
          </a:stretch>
        </p:blipFill>
        <p:spPr bwMode="auto">
          <a:xfrm>
            <a:off x="2133600" y="1600200"/>
            <a:ext cx="4876800" cy="2286000"/>
          </a:xfrm>
          <a:prstGeom prst="rect">
            <a:avLst/>
          </a:prstGeom>
          <a:noFill/>
        </p:spPr>
      </p:pic>
      <p:sp>
        <p:nvSpPr>
          <p:cNvPr id="4" name="Прямоугольник 3"/>
          <p:cNvSpPr/>
          <p:nvPr/>
        </p:nvSpPr>
        <p:spPr>
          <a:xfrm>
            <a:off x="381000" y="3733800"/>
            <a:ext cx="8305800" cy="2862322"/>
          </a:xfrm>
          <a:prstGeom prst="rect">
            <a:avLst/>
          </a:prstGeom>
        </p:spPr>
        <p:txBody>
          <a:bodyPr wrap="square">
            <a:spAutoFit/>
          </a:bodyPr>
          <a:lstStyle/>
          <a:p>
            <a:pPr algn="just"/>
            <a:r>
              <a:rPr lang="ru-RU" i="1" dirty="0" smtClean="0">
                <a:latin typeface="Times New Roman" pitchFamily="18" charset="0"/>
                <a:cs typeface="Times New Roman" pitchFamily="18" charset="0"/>
              </a:rPr>
              <a:t>Выполнение:</a:t>
            </a:r>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Движения коленями выполняются также, как при беге с высоким подниманием коленей, но с той разнице, что после достижения коленом максимально высокой точки происходит вынос голени вперед. После выноса голени нога опускается на носок и загребающим движением выполняется следующее отталкивание. Движения руками полностью соответствуют технике бега.</a:t>
            </a:r>
          </a:p>
          <a:p>
            <a:pPr algn="just"/>
            <a:r>
              <a:rPr lang="ru-RU" dirty="0" smtClean="0">
                <a:latin typeface="Times New Roman" pitchFamily="18" charset="0"/>
                <a:cs typeface="Times New Roman" pitchFamily="18" charset="0"/>
              </a:rPr>
              <a:t>Приведенные упражнения являются базовой составляющей на основании которой строится остальной тренировочный процесс. Существует множество более узконаправленных упражнений, которые соответствуют исключительно конкретному виду спорта или дистанции.</a:t>
            </a:r>
            <a:endParaRPr lang="ru-RU"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i.ytimg.com/vi/HFt-gzUArOE/maxresdefault.jpg"/>
          <p:cNvPicPr>
            <a:picLocks noChangeAspect="1" noChangeArrowheads="1"/>
          </p:cNvPicPr>
          <p:nvPr/>
        </p:nvPicPr>
        <p:blipFill>
          <a:blip r:embed="rId2" cstate="print"/>
          <a:srcRect l="6902" t="12270" b="14110"/>
          <a:stretch>
            <a:fillRect/>
          </a:stretch>
        </p:blipFill>
        <p:spPr bwMode="auto">
          <a:xfrm>
            <a:off x="1752600" y="304800"/>
            <a:ext cx="5977466" cy="2658840"/>
          </a:xfrm>
          <a:prstGeom prst="rect">
            <a:avLst/>
          </a:prstGeom>
          <a:noFill/>
        </p:spPr>
      </p:pic>
      <p:sp>
        <p:nvSpPr>
          <p:cNvPr id="4" name="Прямоугольник 3"/>
          <p:cNvSpPr/>
          <p:nvPr/>
        </p:nvSpPr>
        <p:spPr>
          <a:xfrm>
            <a:off x="381000" y="3505200"/>
            <a:ext cx="8229600" cy="1754326"/>
          </a:xfrm>
          <a:prstGeom prst="rect">
            <a:avLst/>
          </a:prstGeom>
        </p:spPr>
        <p:txBody>
          <a:bodyPr wrap="square">
            <a:spAutoFit/>
          </a:bodyPr>
          <a:lstStyle/>
          <a:p>
            <a:pPr algn="just"/>
            <a:r>
              <a:rPr lang="ru-RU" b="1" dirty="0" smtClean="0">
                <a:latin typeface="Times New Roman" pitchFamily="18" charset="0"/>
                <a:cs typeface="Times New Roman" pitchFamily="18" charset="0"/>
              </a:rPr>
              <a:t>"Бег приставными шагами"</a:t>
            </a:r>
            <a:r>
              <a:rPr lang="ru-RU" dirty="0" smtClean="0">
                <a:latin typeface="Times New Roman" pitchFamily="18" charset="0"/>
                <a:cs typeface="Times New Roman" pitchFamily="18" charset="0"/>
              </a:rPr>
              <a:t> помогает общей координации, а также развивает работу приводящих мышц бедра. Является отличным согревающим упражнением. Руки согнуты в локтях и как бы помогают выталкивать себя вверх. Ноги ставим строго на носки, ни в коем случае не на полную стопу. Ноги работают на сведение и разведение за счёт приводящих мышц бедра. Можно делать поочередно, меняя ведущую сторону.</a:t>
            </a:r>
            <a:endParaRPr lang="ru-RU"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8200" y="1752600"/>
            <a:ext cx="7391400" cy="2862322"/>
          </a:xfrm>
          <a:prstGeom prst="rect">
            <a:avLst/>
          </a:prstGeom>
        </p:spPr>
        <p:txBody>
          <a:bodyPr wrap="square">
            <a:spAutoFit/>
          </a:bodyPr>
          <a:lstStyle/>
          <a:p>
            <a:r>
              <a:rPr lang="ru-RU" dirty="0" smtClean="0">
                <a:latin typeface="Times New Roman" pitchFamily="18" charset="0"/>
                <a:cs typeface="Times New Roman" pitchFamily="18" charset="0"/>
              </a:rPr>
              <a:t>Кому будут полезны СБУ?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Абсолютно </a:t>
            </a:r>
            <a:r>
              <a:rPr lang="ru-RU" dirty="0" smtClean="0">
                <a:latin typeface="Times New Roman" pitchFamily="18" charset="0"/>
                <a:cs typeface="Times New Roman" pitchFamily="18" charset="0"/>
              </a:rPr>
              <a:t>всем. Выполнять их можно, и даже нужно, круглый год, не зависимо от этапа подготовки. Пользу СБУ переоценить очень тяжело. Это не только укрепление ног и улучшение техники бега, но еще и положительное влияние на координацию, ритм и мышцы пресса и спины. Техника специально беговых упражнений не очень тяжелая, но все же желательно увидеть их выполнение вживую. Для «спецов» лучше подбирать нежесткую поверхность. Желательна небольшая горка. Главное помнить, что результата получится добиться только систематическим выполнением СБУ.</a:t>
            </a:r>
            <a:endParaRPr lang="ru-RU" dirty="0">
              <a:latin typeface="Times New Roman" pitchFamily="18" charset="0"/>
              <a:cs typeface="Times New Roman" pitchFamily="18" charset="0"/>
            </a:endParaRPr>
          </a:p>
        </p:txBody>
      </p:sp>
      <p:pic>
        <p:nvPicPr>
          <p:cNvPr id="29698" name="Picture 2" descr="https://avatars.mds.yandex.net/get-pdb/1745470/23dbd259-cf01-4ee0-975a-9493e27b54c2/s1200?webp=false"/>
          <p:cNvPicPr>
            <a:picLocks noChangeAspect="1" noChangeArrowheads="1"/>
          </p:cNvPicPr>
          <p:nvPr/>
        </p:nvPicPr>
        <p:blipFill>
          <a:blip r:embed="rId2" cstate="print"/>
          <a:srcRect/>
          <a:stretch>
            <a:fillRect/>
          </a:stretch>
        </p:blipFill>
        <p:spPr bwMode="auto">
          <a:xfrm>
            <a:off x="381000" y="228600"/>
            <a:ext cx="2090686" cy="1447800"/>
          </a:xfrm>
          <a:prstGeom prst="rect">
            <a:avLst/>
          </a:prstGeom>
          <a:noFill/>
        </p:spPr>
      </p:pic>
      <p:pic>
        <p:nvPicPr>
          <p:cNvPr id="29700" name="Picture 4" descr="https://ru5.anyfad.com/items/t1@cc253d26-0937-4411-92c4-3ceea40ae191/Lyogkaya-atletika.jpg"/>
          <p:cNvPicPr>
            <a:picLocks noChangeAspect="1" noChangeArrowheads="1"/>
          </p:cNvPicPr>
          <p:nvPr/>
        </p:nvPicPr>
        <p:blipFill>
          <a:blip r:embed="rId3" cstate="print"/>
          <a:srcRect/>
          <a:stretch>
            <a:fillRect/>
          </a:stretch>
        </p:blipFill>
        <p:spPr bwMode="auto">
          <a:xfrm>
            <a:off x="2590799" y="228600"/>
            <a:ext cx="1426227" cy="1447800"/>
          </a:xfrm>
          <a:prstGeom prst="rect">
            <a:avLst/>
          </a:prstGeom>
          <a:noFill/>
        </p:spPr>
      </p:pic>
      <p:pic>
        <p:nvPicPr>
          <p:cNvPr id="29702" name="Picture 6" descr="https://i.ytimg.com/vi/pt7RRORMBC4/maxresdefault.jpg"/>
          <p:cNvPicPr>
            <a:picLocks noChangeAspect="1" noChangeArrowheads="1"/>
          </p:cNvPicPr>
          <p:nvPr/>
        </p:nvPicPr>
        <p:blipFill>
          <a:blip r:embed="rId4" cstate="print"/>
          <a:srcRect/>
          <a:stretch>
            <a:fillRect/>
          </a:stretch>
        </p:blipFill>
        <p:spPr bwMode="auto">
          <a:xfrm>
            <a:off x="4114800" y="228600"/>
            <a:ext cx="2514600" cy="1414462"/>
          </a:xfrm>
          <a:prstGeom prst="rect">
            <a:avLst/>
          </a:prstGeom>
          <a:noFill/>
        </p:spPr>
      </p:pic>
      <p:pic>
        <p:nvPicPr>
          <p:cNvPr id="29704" name="Picture 8" descr="http://4.bp.blogspot.com/-XK7mf8sz5Zk/U1ZwAs7R-SI/AAAAAAAAA20/VZVPYvLSmrI/s1600/Boston+Marathon+runners.jpg"/>
          <p:cNvPicPr>
            <a:picLocks noChangeAspect="1" noChangeArrowheads="1"/>
          </p:cNvPicPr>
          <p:nvPr/>
        </p:nvPicPr>
        <p:blipFill>
          <a:blip r:embed="rId5" cstate="print"/>
          <a:srcRect/>
          <a:stretch>
            <a:fillRect/>
          </a:stretch>
        </p:blipFill>
        <p:spPr bwMode="auto">
          <a:xfrm>
            <a:off x="6705600" y="228600"/>
            <a:ext cx="1899513" cy="1447800"/>
          </a:xfrm>
          <a:prstGeom prst="rect">
            <a:avLst/>
          </a:prstGeom>
          <a:noFill/>
        </p:spPr>
      </p:pic>
      <p:pic>
        <p:nvPicPr>
          <p:cNvPr id="29706" name="Picture 10" descr="https://mybegom.com/wp-content/uploads/2019/10/OlympicTeamTrialsMarathonbI6K5-8gmSCx-e1572438517603.jpg"/>
          <p:cNvPicPr>
            <a:picLocks noChangeAspect="1" noChangeArrowheads="1"/>
          </p:cNvPicPr>
          <p:nvPr/>
        </p:nvPicPr>
        <p:blipFill>
          <a:blip r:embed="rId6" cstate="print"/>
          <a:srcRect/>
          <a:stretch>
            <a:fillRect/>
          </a:stretch>
        </p:blipFill>
        <p:spPr bwMode="auto">
          <a:xfrm>
            <a:off x="914400" y="4648200"/>
            <a:ext cx="3048000" cy="2027936"/>
          </a:xfrm>
          <a:prstGeom prst="rect">
            <a:avLst/>
          </a:prstGeom>
          <a:noFill/>
        </p:spPr>
      </p:pic>
      <p:pic>
        <p:nvPicPr>
          <p:cNvPr id="29708" name="Picture 12" descr="https://life4health.ru/wp-content/uploads/2017/12/Peremennyj-shossejnyj-bystryj-beg.-Vidy-i-opisanie_002.jpg"/>
          <p:cNvPicPr>
            <a:picLocks noChangeAspect="1" noChangeArrowheads="1"/>
          </p:cNvPicPr>
          <p:nvPr/>
        </p:nvPicPr>
        <p:blipFill>
          <a:blip r:embed="rId7" cstate="print"/>
          <a:srcRect/>
          <a:stretch>
            <a:fillRect/>
          </a:stretch>
        </p:blipFill>
        <p:spPr bwMode="auto">
          <a:xfrm>
            <a:off x="4343400" y="4724400"/>
            <a:ext cx="3078786" cy="19050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sz="6000" b="1" dirty="0" smtClean="0">
                <a:latin typeface="Times New Roman" pitchFamily="18" charset="0"/>
                <a:cs typeface="Times New Roman" pitchFamily="18" charset="0"/>
              </a:rPr>
              <a:t>Блок контроля</a:t>
            </a:r>
            <a:endParaRPr lang="ru-RU" sz="6000" b="1" dirty="0">
              <a:latin typeface="Times New Roman" pitchFamily="18" charset="0"/>
              <a:cs typeface="Times New Roman" pitchFamily="18" charset="0"/>
            </a:endParaRPr>
          </a:p>
        </p:txBody>
      </p:sp>
      <p:sp>
        <p:nvSpPr>
          <p:cNvPr id="4" name="Объект 3"/>
          <p:cNvSpPr>
            <a:spLocks noGrp="1"/>
          </p:cNvSpPr>
          <p:nvPr>
            <p:ph idx="1"/>
          </p:nvPr>
        </p:nvSpPr>
        <p:spPr/>
        <p:txBody>
          <a:bodyPr>
            <a:normAutofit/>
          </a:bodyPr>
          <a:lstStyle/>
          <a:p>
            <a:pPr marL="0" indent="0" algn="ctr">
              <a:buNone/>
            </a:pPr>
            <a:r>
              <a:rPr lang="ru-RU" sz="6000" dirty="0" smtClean="0">
                <a:solidFill>
                  <a:srgbClr val="FF0000"/>
                </a:solidFill>
                <a:latin typeface="Times New Roman" pitchFamily="18" charset="0"/>
                <a:cs typeface="Times New Roman" pitchFamily="18" charset="0"/>
              </a:rPr>
              <a:t>Необходимо ответить </a:t>
            </a:r>
          </a:p>
          <a:p>
            <a:pPr marL="0" indent="0" algn="ctr">
              <a:buNone/>
            </a:pPr>
            <a:r>
              <a:rPr lang="ru-RU" sz="6000" dirty="0" smtClean="0">
                <a:solidFill>
                  <a:srgbClr val="FF0000"/>
                </a:solidFill>
                <a:latin typeface="Times New Roman" pitchFamily="18" charset="0"/>
                <a:cs typeface="Times New Roman" pitchFamily="18" charset="0"/>
              </a:rPr>
              <a:t> на вопросы</a:t>
            </a:r>
          </a:p>
          <a:p>
            <a:pPr marL="0" indent="0" algn="ctr">
              <a:buNone/>
            </a:pPr>
            <a:endParaRPr lang="ru-RU" sz="7200" dirty="0">
              <a:solidFill>
                <a:srgbClr val="FF0000"/>
              </a:solidFill>
            </a:endParaRPr>
          </a:p>
        </p:txBody>
      </p:sp>
      <p:pic>
        <p:nvPicPr>
          <p:cNvPr id="4099" name="Picture 3" descr="D:\Старый рабочий стол\logo-default-300x100.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311972" y="3933056"/>
            <a:ext cx="2857500" cy="28575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157946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699247" y="1752601"/>
            <a:ext cx="7745505" cy="4844752"/>
          </a:xfrm>
        </p:spPr>
        <p:txBody>
          <a:bodyPr>
            <a:normAutofit/>
          </a:bodyPr>
          <a:lstStyle/>
          <a:p>
            <a:endParaRPr lang="ru-RU" sz="2000" dirty="0" smtClean="0"/>
          </a:p>
          <a:p>
            <a:endParaRPr lang="ru-RU" dirty="0"/>
          </a:p>
        </p:txBody>
      </p:sp>
      <p:sp>
        <p:nvSpPr>
          <p:cNvPr id="3" name="Заголовок 2"/>
          <p:cNvSpPr>
            <a:spLocks noGrp="1"/>
          </p:cNvSpPr>
          <p:nvPr>
            <p:ph type="title"/>
          </p:nvPr>
        </p:nvSpPr>
        <p:spPr>
          <a:xfrm>
            <a:off x="688490" y="570156"/>
            <a:ext cx="7756263" cy="770612"/>
          </a:xfrm>
        </p:spPr>
        <p:txBody>
          <a:bodyPr/>
          <a:lstStyle/>
          <a:p>
            <a:r>
              <a:rPr lang="ru-RU" dirty="0" smtClean="0">
                <a:latin typeface="Times New Roman" pitchFamily="18" charset="0"/>
                <a:cs typeface="Times New Roman" pitchFamily="18" charset="0"/>
              </a:rPr>
              <a:t>Вопросы </a:t>
            </a:r>
            <a:endParaRPr lang="ru-RU" dirty="0">
              <a:latin typeface="Times New Roman" pitchFamily="18" charset="0"/>
              <a:cs typeface="Times New Roman" pitchFamily="18" charset="0"/>
            </a:endParaRPr>
          </a:p>
        </p:txBody>
      </p:sp>
      <p:sp>
        <p:nvSpPr>
          <p:cNvPr id="4" name="TextBox 3"/>
          <p:cNvSpPr txBox="1"/>
          <p:nvPr/>
        </p:nvSpPr>
        <p:spPr>
          <a:xfrm>
            <a:off x="304800" y="1600200"/>
            <a:ext cx="8458200" cy="1754326"/>
          </a:xfrm>
          <a:prstGeom prst="rect">
            <a:avLst/>
          </a:prstGeom>
          <a:noFill/>
        </p:spPr>
        <p:txBody>
          <a:bodyPr wrap="square" rtlCol="0">
            <a:spAutoFit/>
          </a:bodyPr>
          <a:lstStyle/>
          <a:p>
            <a:pPr marL="342900" indent="-342900">
              <a:buAutoNum type="arabicPeriod"/>
            </a:pPr>
            <a:r>
              <a:rPr lang="ru-RU" dirty="0" smtClean="0">
                <a:latin typeface="Times New Roman" pitchFamily="18" charset="0"/>
                <a:cs typeface="Times New Roman" pitchFamily="18" charset="0"/>
              </a:rPr>
              <a:t>Что такое СБУ?</a:t>
            </a:r>
          </a:p>
          <a:p>
            <a:pPr marL="342900" indent="-342900">
              <a:buAutoNum type="arabicPeriod"/>
            </a:pPr>
            <a:r>
              <a:rPr lang="ru-RU" dirty="0" smtClean="0">
                <a:latin typeface="Times New Roman" pitchFamily="18" charset="0"/>
                <a:cs typeface="Times New Roman" pitchFamily="18" charset="0"/>
              </a:rPr>
              <a:t>Назовите классификацию нагрузок и физических упражнения?</a:t>
            </a:r>
          </a:p>
          <a:p>
            <a:pPr marL="342900" indent="-342900">
              <a:buAutoNum type="arabicPeriod"/>
            </a:pPr>
            <a:r>
              <a:rPr lang="ru-RU" dirty="0" smtClean="0">
                <a:latin typeface="Times New Roman" pitchFamily="18" charset="0"/>
                <a:cs typeface="Times New Roman" pitchFamily="18" charset="0"/>
              </a:rPr>
              <a:t>Дайте понятие двум терминам: общие упражнения и специальные упражнения?</a:t>
            </a:r>
          </a:p>
          <a:p>
            <a:pPr marL="342900" indent="-342900">
              <a:buAutoNum type="arabicPeriod"/>
            </a:pPr>
            <a:r>
              <a:rPr lang="ru-RU" dirty="0" smtClean="0">
                <a:latin typeface="Times New Roman" pitchFamily="18" charset="0"/>
                <a:cs typeface="Times New Roman" pitchFamily="18" charset="0"/>
              </a:rPr>
              <a:t>В каких целях используют СБУ?</a:t>
            </a:r>
          </a:p>
          <a:p>
            <a:pPr marL="342900" indent="-342900">
              <a:buAutoNum type="arabicPeriod"/>
            </a:pPr>
            <a:r>
              <a:rPr lang="ru-RU" dirty="0" smtClean="0">
                <a:latin typeface="Times New Roman" pitchFamily="18" charset="0"/>
                <a:cs typeface="Times New Roman" pitchFamily="18" charset="0"/>
              </a:rPr>
              <a:t>Назовите  задачи СБУ?</a:t>
            </a:r>
          </a:p>
          <a:p>
            <a:pPr marL="342900" indent="-342900">
              <a:buAutoNum type="arabicPeriod"/>
            </a:pPr>
            <a:r>
              <a:rPr lang="ru-RU" dirty="0" smtClean="0">
                <a:latin typeface="Times New Roman" pitchFamily="18" charset="0"/>
                <a:cs typeface="Times New Roman" pitchFamily="18" charset="0"/>
              </a:rPr>
              <a:t>Перечислите 9 основных видов СБУ?</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24835898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t>Спасибо за внимание !</a:t>
            </a:r>
            <a:endParaRPr lang="ru-RU" dirty="0"/>
          </a:p>
        </p:txBody>
      </p:sp>
      <p:pic>
        <p:nvPicPr>
          <p:cNvPr id="13314" name="Picture 2" descr="D:\папа\158599577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07704" y="2204864"/>
            <a:ext cx="5400600" cy="405044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684782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TotalTime>
  <Words>1087</Words>
  <Application>Microsoft Office PowerPoint</Application>
  <PresentationFormat>Экран (4:3)</PresentationFormat>
  <Paragraphs>71</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Office Theme</vt:lpstr>
      <vt:lpstr>Cпециальные беговые упражнения в легкой атлетике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Блок контроля</vt:lpstr>
      <vt:lpstr>Вопросы </vt:lpstr>
      <vt:lpstr>Спасибо за внимание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Cпециальные беговые упражнения в легкой атлетике </dc:title>
  <dc:creator>комп</dc:creator>
  <cp:lastModifiedBy>комп</cp:lastModifiedBy>
  <cp:revision>13</cp:revision>
  <dcterms:created xsi:type="dcterms:W3CDTF">2020-04-06T21:39:21Z</dcterms:created>
  <dcterms:modified xsi:type="dcterms:W3CDTF">2020-04-06T23:06:49Z</dcterms:modified>
</cp:coreProperties>
</file>